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jp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jp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57200"/>
            <a:ext cx="609600" cy="6096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988" y="609600"/>
            <a:ext cx="200025" cy="3048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2705100"/>
            <a:ext cx="5486400" cy="381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5738" y="4191000"/>
            <a:ext cx="762000" cy="7620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4813" y="4400550"/>
            <a:ext cx="323850" cy="3429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2600" y="4191000"/>
            <a:ext cx="762000" cy="7620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0725" y="4400550"/>
            <a:ext cx="285750" cy="3429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1863" y="4191000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9037" y="4400550"/>
            <a:ext cx="247650" cy="3429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25200" y="5791200"/>
            <a:ext cx="609600" cy="6096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01413" y="5943600"/>
            <a:ext cx="257175" cy="3048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3029203" y="1638300"/>
            <a:ext cx="613344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5400"/>
              </a:lnSpc>
              <a:buNone/>
            </a:pPr>
            <a:r>
              <a:rPr lang="en-US" sz="5400" b="1" spc="216" kern="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BON APPETIT</a:t>
            </a:r>
            <a:endParaRPr lang="en-US" sz="5400" dirty="0"/>
          </a:p>
        </p:txBody>
      </p:sp>
      <p:sp>
        <p:nvSpPr>
          <p:cNvPr id="17" name="Text 1"/>
          <p:cNvSpPr/>
          <p:nvPr/>
        </p:nvSpPr>
        <p:spPr>
          <a:xfrm>
            <a:off x="2438400" y="2971800"/>
            <a:ext cx="73152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800" dirty="0">
                <a:solidFill>
                  <a:srgbClr val="FEF3C7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 psychological horror tale where a grieving father's culinary Obsessions Mask a sinister Truth</a:t>
            </a:r>
            <a:endParaRPr lang="en-US" sz="1800" dirty="0"/>
          </a:p>
        </p:txBody>
      </p:sp>
      <p:sp>
        <p:nvSpPr>
          <p:cNvPr id="18" name="Text 2"/>
          <p:cNvSpPr/>
          <p:nvPr/>
        </p:nvSpPr>
        <p:spPr>
          <a:xfrm>
            <a:off x="3782378" y="5029200"/>
            <a:ext cx="118872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FDE68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Beautiful Facade</a:t>
            </a:r>
            <a:endParaRPr lang="en-US" sz="1050" dirty="0"/>
          </a:p>
        </p:txBody>
      </p:sp>
      <p:sp>
        <p:nvSpPr>
          <p:cNvPr id="19" name="Text 3"/>
          <p:cNvSpPr/>
          <p:nvPr/>
        </p:nvSpPr>
        <p:spPr>
          <a:xfrm>
            <a:off x="5389245" y="5029200"/>
            <a:ext cx="110871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FECAC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Grieving Father</a:t>
            </a:r>
            <a:endParaRPr lang="en-US" sz="1050" dirty="0"/>
          </a:p>
        </p:txBody>
      </p:sp>
      <p:sp>
        <p:nvSpPr>
          <p:cNvPr id="20" name="Text 4"/>
          <p:cNvSpPr/>
          <p:nvPr/>
        </p:nvSpPr>
        <p:spPr>
          <a:xfrm>
            <a:off x="6885623" y="5029200"/>
            <a:ext cx="155448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E5E7EB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Two Young Daughters</a:t>
            </a:r>
            <a:endParaRPr lang="en-US" sz="1050" dirty="0"/>
          </a:p>
        </p:txBody>
      </p:sp>
      <p:sp>
        <p:nvSpPr>
          <p:cNvPr id="21" name="Text 5"/>
          <p:cNvSpPr/>
          <p:nvPr/>
        </p:nvSpPr>
        <p:spPr>
          <a:xfrm>
            <a:off x="10297477" y="6438900"/>
            <a:ext cx="181737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Film Producer Pitch Deck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38375"/>
            <a:ext cx="5334000" cy="29718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466975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2562225"/>
            <a:ext cx="190500" cy="2667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3105150"/>
            <a:ext cx="1143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7800" y="3676650"/>
            <a:ext cx="114300" cy="1524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7800" y="4019550"/>
            <a:ext cx="114300" cy="152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2238375"/>
            <a:ext cx="5334000" cy="29718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466975"/>
            <a:ext cx="457200" cy="4572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6538" y="2562225"/>
            <a:ext cx="238125" cy="2667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86600" y="3105150"/>
            <a:ext cx="1143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6600" y="3448050"/>
            <a:ext cx="114300" cy="152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86600" y="4019550"/>
            <a:ext cx="1143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6534150"/>
            <a:ext cx="133350" cy="1333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Future Development</a:t>
            </a:r>
            <a:endParaRPr lang="en-US" sz="3600" dirty="0"/>
          </a:p>
        </p:txBody>
      </p:sp>
      <p:sp>
        <p:nvSpPr>
          <p:cNvPr id="18" name="Text 1"/>
          <p:cNvSpPr/>
          <p:nvPr/>
        </p:nvSpPr>
        <p:spPr>
          <a:xfrm>
            <a:off x="609600" y="1476375"/>
            <a:ext cx="109728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"Bon Appetit" offers significant long-term potential, adaptable to multiple platforms while maintaining its core themes of psychological horror and family dynamics.</a:t>
            </a:r>
            <a:endParaRPr lang="en-US" sz="1350" dirty="0"/>
          </a:p>
        </p:txBody>
      </p:sp>
      <p:sp>
        <p:nvSpPr>
          <p:cNvPr id="19" name="Text 2"/>
          <p:cNvSpPr/>
          <p:nvPr/>
        </p:nvSpPr>
        <p:spPr>
          <a:xfrm>
            <a:off x="1447800" y="2543175"/>
            <a:ext cx="195203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Feature Film</a:t>
            </a:r>
            <a:endParaRPr lang="en-US" sz="1800" dirty="0"/>
          </a:p>
        </p:txBody>
      </p:sp>
      <p:sp>
        <p:nvSpPr>
          <p:cNvPr id="20" name="Text 3"/>
          <p:cNvSpPr/>
          <p:nvPr/>
        </p:nvSpPr>
        <p:spPr>
          <a:xfrm>
            <a:off x="1496318" y="3076575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Deeper psychological exploration</a:t>
            </a:r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of the father's descent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1496318" y="3648075"/>
            <a:ext cx="5349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Enhanced horror elements</a:t>
            </a:r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within the home</a:t>
            </a:r>
            <a:endParaRPr lang="en-US" sz="1200" dirty="0"/>
          </a:p>
        </p:txBody>
      </p:sp>
      <p:sp>
        <p:nvSpPr>
          <p:cNvPr id="22" name="Text 5"/>
          <p:cNvSpPr/>
          <p:nvPr/>
        </p:nvSpPr>
        <p:spPr>
          <a:xfrm>
            <a:off x="1496318" y="3990975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Complex character development</a:t>
            </a:r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of the daughters' resilience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1447800" y="4600575"/>
            <a:ext cx="512064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"A powerful and disturbing cinematic experience"</a:t>
            </a:r>
            <a:endParaRPr lang="en-US" sz="1050" dirty="0"/>
          </a:p>
        </p:txBody>
      </p:sp>
      <p:sp>
        <p:nvSpPr>
          <p:cNvPr id="24" name="Text 7"/>
          <p:cNvSpPr/>
          <p:nvPr/>
        </p:nvSpPr>
        <p:spPr>
          <a:xfrm>
            <a:off x="7086600" y="2543175"/>
            <a:ext cx="271498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Limited TV Series</a:t>
            </a:r>
            <a:endParaRPr lang="en-US" sz="1800" dirty="0"/>
          </a:p>
        </p:txBody>
      </p:sp>
      <p:sp>
        <p:nvSpPr>
          <p:cNvPr id="25" name="Text 8"/>
          <p:cNvSpPr/>
          <p:nvPr/>
        </p:nvSpPr>
        <p:spPr>
          <a:xfrm>
            <a:off x="7135118" y="3076575"/>
            <a:ext cx="5349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Extended backstory</a:t>
            </a:r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of the mother's tragic death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7135118" y="3419475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Nuanced development</a:t>
            </a:r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of the father's gradual unraveling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7135118" y="3990975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Character study</a:t>
            </a:r>
            <a:pPr algn="l" marL="342900" indent="-342900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of the daughters' survival instincts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7086600" y="4600575"/>
            <a:ext cx="42672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"A prolonged and immersive journey into the chilling world of 'Bon Appetit'"</a:t>
            </a:r>
            <a:endParaRPr lang="en-US" sz="1050" dirty="0"/>
          </a:p>
        </p:txBody>
      </p:sp>
      <p:sp>
        <p:nvSpPr>
          <p:cNvPr id="29" name="Text 12"/>
          <p:cNvSpPr/>
          <p:nvPr/>
        </p:nvSpPr>
        <p:spPr>
          <a:xfrm>
            <a:off x="-487680" y="5514975"/>
            <a:ext cx="1316736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FEF3C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Submit to prestigious festivals while developing multi-platform strategy</a:t>
            </a:r>
            <a:endParaRPr lang="en-US" sz="1500" dirty="0"/>
          </a:p>
        </p:txBody>
      </p:sp>
      <p:sp>
        <p:nvSpPr>
          <p:cNvPr id="30" name="Text 13"/>
          <p:cNvSpPr/>
          <p:nvPr/>
        </p:nvSpPr>
        <p:spPr>
          <a:xfrm>
            <a:off x="819150" y="6515100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0389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76375"/>
            <a:ext cx="10972800" cy="1843088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704975"/>
            <a:ext cx="209550" cy="3048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624263"/>
            <a:ext cx="10972800" cy="2767013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852863"/>
            <a:ext cx="257175" cy="3048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5048250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0" y="5619750"/>
            <a:ext cx="133350" cy="152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9200" y="5962650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5048250"/>
            <a:ext cx="133350" cy="1524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5391150"/>
            <a:ext cx="133350" cy="152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5734050"/>
            <a:ext cx="17145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6715125"/>
            <a:ext cx="133350" cy="13335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Logline &amp; Synopsis</a:t>
            </a:r>
            <a:endParaRPr lang="en-US" sz="3600" dirty="0"/>
          </a:p>
        </p:txBody>
      </p:sp>
      <p:sp>
        <p:nvSpPr>
          <p:cNvPr id="16" name="Text 1"/>
          <p:cNvSpPr/>
          <p:nvPr/>
        </p:nvSpPr>
        <p:spPr>
          <a:xfrm>
            <a:off x="1162050" y="1704975"/>
            <a:ext cx="112907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Logline</a:t>
            </a:r>
            <a:endParaRPr lang="en-US" sz="1800" dirty="0"/>
          </a:p>
        </p:txBody>
      </p:sp>
      <p:sp>
        <p:nvSpPr>
          <p:cNvPr id="17" name="Text 2"/>
          <p:cNvSpPr/>
          <p:nvPr/>
        </p:nvSpPr>
        <p:spPr>
          <a:xfrm>
            <a:off x="1219200" y="2162175"/>
            <a:ext cx="10134600" cy="928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38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Following the tragic death of his wife, a grieving father descends into madness, serving his two daughters increasingly sinister meals, forcing the elder sister to plot their escape before they become the main course.</a:t>
            </a:r>
            <a:endParaRPr lang="en-US" sz="1500" dirty="0"/>
          </a:p>
        </p:txBody>
      </p:sp>
      <p:sp>
        <p:nvSpPr>
          <p:cNvPr id="18" name="Text 3"/>
          <p:cNvSpPr/>
          <p:nvPr/>
        </p:nvSpPr>
        <p:spPr>
          <a:xfrm>
            <a:off x="1209675" y="3852863"/>
            <a:ext cx="137713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Synopsis</a:t>
            </a:r>
            <a:endParaRPr lang="en-US" sz="1800" dirty="0"/>
          </a:p>
        </p:txBody>
      </p:sp>
      <p:sp>
        <p:nvSpPr>
          <p:cNvPr id="19" name="Text 4"/>
          <p:cNvSpPr/>
          <p:nvPr/>
        </p:nvSpPr>
        <p:spPr>
          <a:xfrm>
            <a:off x="1219200" y="4310063"/>
            <a:ext cx="1013460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94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"Bon Appetit" delves into a chilling narrative that explores the depths of grief, the breakdown of family, and the terrifying descent into psychological horror.</a:t>
            </a:r>
            <a:endParaRPr lang="en-US" sz="1350" dirty="0"/>
          </a:p>
        </p:txBody>
      </p:sp>
      <p:sp>
        <p:nvSpPr>
          <p:cNvPr id="20" name="Text 5"/>
          <p:cNvSpPr/>
          <p:nvPr/>
        </p:nvSpPr>
        <p:spPr>
          <a:xfrm>
            <a:off x="1534418" y="5019675"/>
            <a:ext cx="495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Act 1: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seemingly idyllic family life shattered by mother's tragic death</a:t>
            </a:r>
            <a:endParaRPr lang="en-US" sz="1200" dirty="0"/>
          </a:p>
        </p:txBody>
      </p:sp>
      <p:sp>
        <p:nvSpPr>
          <p:cNvPr id="21" name="Text 6"/>
          <p:cNvSpPr/>
          <p:nvPr/>
        </p:nvSpPr>
        <p:spPr>
          <a:xfrm>
            <a:off x="1477268" y="5591175"/>
            <a:ext cx="594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Act 2: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father's culinary skills transform into disturbing ritual</a:t>
            </a:r>
            <a:endParaRPr lang="en-US" sz="1200" dirty="0"/>
          </a:p>
        </p:txBody>
      </p:sp>
      <p:sp>
        <p:nvSpPr>
          <p:cNvPr id="22" name="Text 7"/>
          <p:cNvSpPr/>
          <p:nvPr/>
        </p:nvSpPr>
        <p:spPr>
          <a:xfrm>
            <a:off x="1496318" y="5934075"/>
            <a:ext cx="594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Act 3: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elder daughter discovers disturbing trophies</a:t>
            </a:r>
            <a:endParaRPr lang="en-US" sz="1200" dirty="0"/>
          </a:p>
        </p:txBody>
      </p:sp>
      <p:sp>
        <p:nvSpPr>
          <p:cNvPr id="23" name="Text 8"/>
          <p:cNvSpPr/>
          <p:nvPr/>
        </p:nvSpPr>
        <p:spPr>
          <a:xfrm>
            <a:off x="6658868" y="5019675"/>
            <a:ext cx="594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Act 4: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younger sister's growing suspicion and terror</a:t>
            </a:r>
            <a:endParaRPr lang="en-US" sz="1200" dirty="0"/>
          </a:p>
        </p:txBody>
      </p:sp>
      <p:sp>
        <p:nvSpPr>
          <p:cNvPr id="24" name="Text 9"/>
          <p:cNvSpPr/>
          <p:nvPr/>
        </p:nvSpPr>
        <p:spPr>
          <a:xfrm>
            <a:off x="6658868" y="5362575"/>
            <a:ext cx="594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Act 5: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elder sister's desperate escape plan</a:t>
            </a:r>
            <a:endParaRPr lang="en-US" sz="1200" dirty="0"/>
          </a:p>
        </p:txBody>
      </p:sp>
      <p:sp>
        <p:nvSpPr>
          <p:cNvPr id="25" name="Text 10"/>
          <p:cNvSpPr/>
          <p:nvPr/>
        </p:nvSpPr>
        <p:spPr>
          <a:xfrm>
            <a:off x="6696968" y="5705475"/>
            <a:ext cx="594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Setting: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beautiful exterior masking sinister interior</a:t>
            </a:r>
            <a:endParaRPr lang="en-US" sz="1200" dirty="0"/>
          </a:p>
        </p:txBody>
      </p:sp>
      <p:sp>
        <p:nvSpPr>
          <p:cNvPr id="26" name="Text 11"/>
          <p:cNvSpPr/>
          <p:nvPr/>
        </p:nvSpPr>
        <p:spPr>
          <a:xfrm>
            <a:off x="819150" y="6696075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00175"/>
            <a:ext cx="228600" cy="3048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57375"/>
            <a:ext cx="5410200" cy="8382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2066925"/>
            <a:ext cx="152400" cy="1524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1857375"/>
            <a:ext cx="5410200" cy="8382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2066925"/>
            <a:ext cx="171450" cy="1524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847975"/>
            <a:ext cx="5410200" cy="8382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057525"/>
            <a:ext cx="17145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2200" y="2847975"/>
            <a:ext cx="5410200" cy="8382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3057525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14775"/>
            <a:ext cx="10972800" cy="1295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4105275"/>
            <a:ext cx="228600" cy="3048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6534150"/>
            <a:ext cx="133350" cy="13335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Themes &amp; Tone</a:t>
            </a:r>
            <a:endParaRPr lang="en-US" sz="3600" dirty="0"/>
          </a:p>
        </p:txBody>
      </p:sp>
      <p:sp>
        <p:nvSpPr>
          <p:cNvPr id="17" name="Text 1"/>
          <p:cNvSpPr/>
          <p:nvPr/>
        </p:nvSpPr>
        <p:spPr>
          <a:xfrm>
            <a:off x="952500" y="1400175"/>
            <a:ext cx="2010251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Core Themes</a:t>
            </a:r>
            <a:endParaRPr lang="en-US" sz="1800" dirty="0"/>
          </a:p>
        </p:txBody>
      </p:sp>
      <p:sp>
        <p:nvSpPr>
          <p:cNvPr id="18" name="Text 2"/>
          <p:cNvSpPr/>
          <p:nvPr/>
        </p:nvSpPr>
        <p:spPr>
          <a:xfrm>
            <a:off x="1028700" y="2009775"/>
            <a:ext cx="326648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3F4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Cannibalism as Metaphor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1143000" y="2352675"/>
            <a:ext cx="566928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Explores cannibalism as metaphor for consumption of grief and family</a:t>
            </a:r>
            <a:endParaRPr lang="en-US" sz="1050" dirty="0"/>
          </a:p>
        </p:txBody>
      </p:sp>
      <p:sp>
        <p:nvSpPr>
          <p:cNvPr id="20" name="Text 4"/>
          <p:cNvSpPr/>
          <p:nvPr/>
        </p:nvSpPr>
        <p:spPr>
          <a:xfrm>
            <a:off x="6610350" y="2009775"/>
            <a:ext cx="23222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3F4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Fragility of Family</a:t>
            </a:r>
            <a:endParaRPr lang="en-US" sz="1500" dirty="0"/>
          </a:p>
        </p:txBody>
      </p:sp>
      <p:sp>
        <p:nvSpPr>
          <p:cNvPr id="21" name="Text 5"/>
          <p:cNvSpPr/>
          <p:nvPr/>
        </p:nvSpPr>
        <p:spPr>
          <a:xfrm>
            <a:off x="6705600" y="2352675"/>
            <a:ext cx="566928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Shows how tragedy can unravel family foundations</a:t>
            </a:r>
            <a:endParaRPr lang="en-US" sz="1050" dirty="0"/>
          </a:p>
        </p:txBody>
      </p:sp>
      <p:sp>
        <p:nvSpPr>
          <p:cNvPr id="22" name="Text 6"/>
          <p:cNvSpPr/>
          <p:nvPr/>
        </p:nvSpPr>
        <p:spPr>
          <a:xfrm>
            <a:off x="1047750" y="3000375"/>
            <a:ext cx="230207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3F4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Mask of Normalcy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1143000" y="3343275"/>
            <a:ext cx="566928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Evil hiding behind normal appearance</a:t>
            </a:r>
            <a:endParaRPr lang="en-US" sz="1050" dirty="0"/>
          </a:p>
        </p:txBody>
      </p:sp>
      <p:sp>
        <p:nvSpPr>
          <p:cNvPr id="24" name="Text 8"/>
          <p:cNvSpPr/>
          <p:nvPr/>
        </p:nvSpPr>
        <p:spPr>
          <a:xfrm>
            <a:off x="6591300" y="3000375"/>
            <a:ext cx="26726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3F4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Psychological Horror</a:t>
            </a:r>
            <a:endParaRPr lang="en-US" sz="1500" dirty="0"/>
          </a:p>
        </p:txBody>
      </p:sp>
      <p:sp>
        <p:nvSpPr>
          <p:cNvPr id="25" name="Text 9"/>
          <p:cNvSpPr/>
          <p:nvPr/>
        </p:nvSpPr>
        <p:spPr>
          <a:xfrm>
            <a:off x="6705600" y="3343275"/>
            <a:ext cx="566928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Betrayal of trust within intimate circle</a:t>
            </a:r>
            <a:endParaRPr lang="en-US" sz="1050" dirty="0"/>
          </a:p>
        </p:txBody>
      </p:sp>
      <p:sp>
        <p:nvSpPr>
          <p:cNvPr id="26" name="Text 10"/>
          <p:cNvSpPr/>
          <p:nvPr/>
        </p:nvSpPr>
        <p:spPr>
          <a:xfrm>
            <a:off x="1143000" y="4105275"/>
            <a:ext cx="72062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Tone</a:t>
            </a:r>
            <a:endParaRPr lang="en-US" sz="1800" dirty="0"/>
          </a:p>
        </p:txBody>
      </p:sp>
      <p:sp>
        <p:nvSpPr>
          <p:cNvPr id="27" name="Text 11"/>
          <p:cNvSpPr/>
          <p:nvPr/>
        </p:nvSpPr>
        <p:spPr>
          <a:xfrm>
            <a:off x="1181100" y="4524375"/>
            <a:ext cx="102108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50"/>
              </a:lnSpc>
              <a:buNone/>
            </a:pPr>
            <a:r>
              <a:rPr lang="en-US" sz="1200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"Bon Appetit" blends psychological horror with family drama and social commentary, creating a narrative that is thought-provoking and terrifying. The film maintains a veneer of domestic normalcy while exploring the darkest corners of grief and human depravity.</a:t>
            </a:r>
            <a:endParaRPr lang="en-US" sz="1200" dirty="0"/>
          </a:p>
        </p:txBody>
      </p:sp>
      <p:sp>
        <p:nvSpPr>
          <p:cNvPr id="28" name="Text 12"/>
          <p:cNvSpPr/>
          <p:nvPr/>
        </p:nvSpPr>
        <p:spPr>
          <a:xfrm>
            <a:off x="819150" y="6515100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902940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00175"/>
            <a:ext cx="3101280" cy="244137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552575"/>
            <a:ext cx="219075" cy="2667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280" y="1400175"/>
            <a:ext cx="3101280" cy="2441377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5680" y="1552575"/>
            <a:ext cx="238125" cy="2667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993952"/>
            <a:ext cx="3101280" cy="244152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146352"/>
            <a:ext cx="190500" cy="2667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3280" y="3993952"/>
            <a:ext cx="3101280" cy="244152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5680" y="4146352"/>
            <a:ext cx="142875" cy="2667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6587877"/>
            <a:ext cx="6354961" cy="18700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6740277"/>
            <a:ext cx="190500" cy="2667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32055" y="1400175"/>
            <a:ext cx="3511153" cy="5495627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3161" y="7048202"/>
            <a:ext cx="4389090" cy="14097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8705552"/>
            <a:ext cx="133350" cy="1333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Cinematic Influences</a:t>
            </a:r>
            <a:endParaRPr lang="en-US" sz="3600" dirty="0"/>
          </a:p>
        </p:txBody>
      </p:sp>
      <p:sp>
        <p:nvSpPr>
          <p:cNvPr id="18" name="Text 1"/>
          <p:cNvSpPr/>
          <p:nvPr/>
        </p:nvSpPr>
        <p:spPr>
          <a:xfrm>
            <a:off x="1095375" y="1552575"/>
            <a:ext cx="268997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Silence of the Lambs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1104900" y="1895475"/>
            <a:ext cx="24535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Hannibal Lecter's deceptive normalcy while harboring monstrous secrets. The father in "Bon Appetit" maintains a similar veneer of respectability while concealing his true nature.</a:t>
            </a:r>
            <a:endParaRPr lang="en-US" sz="1050" dirty="0"/>
          </a:p>
        </p:txBody>
      </p:sp>
      <p:sp>
        <p:nvSpPr>
          <p:cNvPr id="20" name="Text 3"/>
          <p:cNvSpPr/>
          <p:nvPr/>
        </p:nvSpPr>
        <p:spPr>
          <a:xfrm>
            <a:off x="4368105" y="1552575"/>
            <a:ext cx="206847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Get Out &amp; Them</a:t>
            </a:r>
            <a:endParaRPr lang="en-US" sz="1500" dirty="0"/>
          </a:p>
        </p:txBody>
      </p:sp>
      <p:sp>
        <p:nvSpPr>
          <p:cNvPr id="21" name="Text 4"/>
          <p:cNvSpPr/>
          <p:nvPr/>
        </p:nvSpPr>
        <p:spPr>
          <a:xfrm>
            <a:off x="4358580" y="1895475"/>
            <a:ext cx="24535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Using psychological horror to explore the Black experience. "Bon Appetit" follows this tradition by examining grief and family breakdown through a lens that highlights societal anxieties.</a:t>
            </a:r>
            <a:endParaRPr lang="en-US" sz="1050" dirty="0"/>
          </a:p>
        </p:txBody>
      </p:sp>
      <p:sp>
        <p:nvSpPr>
          <p:cNvPr id="22" name="Text 5"/>
          <p:cNvSpPr/>
          <p:nvPr/>
        </p:nvSpPr>
        <p:spPr>
          <a:xfrm>
            <a:off x="1066800" y="4146352"/>
            <a:ext cx="796528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Se7en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1104900" y="4489252"/>
            <a:ext cx="245358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grim, methodical tone and exploration of profound human evil. The father's calculated descent into madness mirrors the systematic depravity depicted in this classic.</a:t>
            </a:r>
            <a:endParaRPr lang="en-US" sz="1050" dirty="0"/>
          </a:p>
        </p:txBody>
      </p:sp>
      <p:sp>
        <p:nvSpPr>
          <p:cNvPr id="24" name="Text 7"/>
          <p:cNvSpPr/>
          <p:nvPr/>
        </p:nvSpPr>
        <p:spPr>
          <a:xfrm>
            <a:off x="4272855" y="4146352"/>
            <a:ext cx="219741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American Psycho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4358580" y="4489252"/>
            <a:ext cx="24535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critique of a meticulously constructed facade masking hidden depravity. The father's outwardly composed demeanor while preparing sinister meals draws from this film's themes.</a:t>
            </a:r>
            <a:endParaRPr lang="en-US" sz="1050" dirty="0"/>
          </a:p>
        </p:txBody>
      </p:sp>
      <p:sp>
        <p:nvSpPr>
          <p:cNvPr id="26" name="Text 9"/>
          <p:cNvSpPr/>
          <p:nvPr/>
        </p:nvSpPr>
        <p:spPr>
          <a:xfrm>
            <a:off x="1066800" y="6740277"/>
            <a:ext cx="972443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Sinners</a:t>
            </a:r>
            <a:endParaRPr lang="en-US" sz="1500" dirty="0"/>
          </a:p>
        </p:txBody>
      </p:sp>
      <p:sp>
        <p:nvSpPr>
          <p:cNvPr id="27" name="Text 10"/>
          <p:cNvSpPr/>
          <p:nvPr/>
        </p:nvSpPr>
        <p:spPr>
          <a:xfrm>
            <a:off x="1104900" y="7083177"/>
            <a:ext cx="570726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integration of African imagery and cultural elements enriches "Bon Appetit" by adding layers of depth and cultural specificity to the horror. This creates a unique visual and thematic tapestry.</a:t>
            </a:r>
            <a:endParaRPr lang="en-US" sz="1050" dirty="0"/>
          </a:p>
        </p:txBody>
      </p:sp>
      <p:sp>
        <p:nvSpPr>
          <p:cNvPr id="28" name="Text 11"/>
          <p:cNvSpPr/>
          <p:nvPr/>
        </p:nvSpPr>
        <p:spPr>
          <a:xfrm>
            <a:off x="7345561" y="7200602"/>
            <a:ext cx="408429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Our Approach</a:t>
            </a:r>
            <a:endParaRPr lang="en-US" sz="1350" dirty="0"/>
          </a:p>
        </p:txBody>
      </p:sp>
      <p:sp>
        <p:nvSpPr>
          <p:cNvPr id="29" name="Text 12"/>
          <p:cNvSpPr/>
          <p:nvPr/>
        </p:nvSpPr>
        <p:spPr>
          <a:xfrm>
            <a:off x="7345561" y="7543502"/>
            <a:ext cx="408429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"Bon Appetit" masterfully blends these influences, creating a unique narrative that explores the psychological breakdown of a family through the lens of horror, while incorporating African cultural elements to add depth and specificity.</a:t>
            </a:r>
            <a:endParaRPr lang="en-US" sz="1050" dirty="0"/>
          </a:p>
        </p:txBody>
      </p:sp>
      <p:sp>
        <p:nvSpPr>
          <p:cNvPr id="30" name="Text 13"/>
          <p:cNvSpPr/>
          <p:nvPr/>
        </p:nvSpPr>
        <p:spPr>
          <a:xfrm>
            <a:off x="819150" y="8686502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100888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00175"/>
            <a:ext cx="10972800" cy="1319213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1590675"/>
            <a:ext cx="228600" cy="3048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947988"/>
            <a:ext cx="4991100" cy="34194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947988"/>
            <a:ext cx="5143500" cy="3581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6138863"/>
            <a:ext cx="190500" cy="1714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475" y="3415457"/>
            <a:ext cx="19050" cy="2961531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1300" y="2947988"/>
            <a:ext cx="4991100" cy="3581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1800" y="3176588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81800" y="3557588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81800" y="4129088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81800" y="4700588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81800" y="5310188"/>
            <a:ext cx="142875" cy="190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6777038"/>
            <a:ext cx="133350" cy="1333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 Aesthetic</a:t>
            </a:r>
            <a:endParaRPr lang="en-US" sz="3600" dirty="0"/>
          </a:p>
        </p:txBody>
      </p:sp>
      <p:sp>
        <p:nvSpPr>
          <p:cNvPr id="18" name="Text 1"/>
          <p:cNvSpPr/>
          <p:nvPr/>
        </p:nvSpPr>
        <p:spPr>
          <a:xfrm>
            <a:off x="1143000" y="1590675"/>
            <a:ext cx="416873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Power of Juxtaposition</a:t>
            </a:r>
            <a:endParaRPr lang="en-US" sz="1800" dirty="0"/>
          </a:p>
        </p:txBody>
      </p:sp>
      <p:sp>
        <p:nvSpPr>
          <p:cNvPr id="19" name="Text 2"/>
          <p:cNvSpPr/>
          <p:nvPr/>
        </p:nvSpPr>
        <p:spPr>
          <a:xfrm>
            <a:off x="1181100" y="1971675"/>
            <a:ext cx="1021080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94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"Bon Appetit" juxtaposes a beautiful, architecturally pleasing home with the psychological horror within, creating visual dissonance that heightens the sense of unease.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1028700" y="6110288"/>
            <a:ext cx="244637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Beautiful Exterior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5996285" y="2947988"/>
            <a:ext cx="381000" cy="315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VS</a:t>
            </a:r>
            <a:endParaRPr lang="en-US" sz="1050" dirty="0"/>
          </a:p>
        </p:txBody>
      </p:sp>
      <p:sp>
        <p:nvSpPr>
          <p:cNvPr id="22" name="Text 5"/>
          <p:cNvSpPr/>
          <p:nvPr/>
        </p:nvSpPr>
        <p:spPr>
          <a:xfrm>
            <a:off x="7096125" y="3138488"/>
            <a:ext cx="553212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Visual Dissonance Elements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7010400" y="3519488"/>
            <a:ext cx="4381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Contrast between warm, inviting architecture and cold, calculated horror</a:t>
            </a:r>
            <a:endParaRPr lang="en-US" sz="1200" dirty="0"/>
          </a:p>
        </p:txBody>
      </p:sp>
      <p:sp>
        <p:nvSpPr>
          <p:cNvPr id="24" name="Text 7"/>
          <p:cNvSpPr/>
          <p:nvPr/>
        </p:nvSpPr>
        <p:spPr>
          <a:xfrm>
            <a:off x="7010400" y="4090987"/>
            <a:ext cx="4381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Beautiful table settings with unidentifiable, disturbing meals</a:t>
            </a:r>
            <a:endParaRPr lang="en-US" sz="1200" dirty="0"/>
          </a:p>
        </p:txBody>
      </p:sp>
      <p:sp>
        <p:nvSpPr>
          <p:cNvPr id="25" name="Text 8"/>
          <p:cNvSpPr/>
          <p:nvPr/>
        </p:nvSpPr>
        <p:spPr>
          <a:xfrm>
            <a:off x="7010400" y="4662488"/>
            <a:ext cx="4381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Deceptive normalcy of the father's appearance masking his monstrous acts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7000875" y="5272088"/>
            <a:ext cx="4610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Visual Impact</a:t>
            </a:r>
            <a:endParaRPr lang="en-US" sz="1500" dirty="0"/>
          </a:p>
        </p:txBody>
      </p:sp>
      <p:sp>
        <p:nvSpPr>
          <p:cNvPr id="27" name="Text 10"/>
          <p:cNvSpPr/>
          <p:nvPr/>
        </p:nvSpPr>
        <p:spPr>
          <a:xfrm>
            <a:off x="6781800" y="5653088"/>
            <a:ext cx="46101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This deliberate contrast makes the audience question the safety and sanctity of home, creating maximum tension andunsettling the audience's sense of security.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819150" y="6757988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323975"/>
            <a:ext cx="3505200" cy="31242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476375"/>
            <a:ext cx="123825" cy="2667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1876425"/>
            <a:ext cx="171450" cy="1333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2371725"/>
            <a:ext cx="133350" cy="1333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867025"/>
            <a:ext cx="171450" cy="1333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457575"/>
            <a:ext cx="3200400" cy="8382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" y="3819525"/>
            <a:ext cx="114300" cy="13335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3400" y="1323975"/>
            <a:ext cx="3505200" cy="31242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1476375"/>
            <a:ext cx="123825" cy="2667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1876425"/>
            <a:ext cx="133350" cy="1333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5800" y="2371725"/>
            <a:ext cx="133350" cy="1333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5800" y="2867025"/>
            <a:ext cx="114300" cy="13335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5800" y="3457575"/>
            <a:ext cx="3200400" cy="8382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10100" y="3819525"/>
            <a:ext cx="114300" cy="13335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77200" y="1323975"/>
            <a:ext cx="3505200" cy="31242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29600" y="1476375"/>
            <a:ext cx="123825" cy="2667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9600" y="1876425"/>
            <a:ext cx="133350" cy="13335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29600" y="2371725"/>
            <a:ext cx="114300" cy="1333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29600" y="2676525"/>
            <a:ext cx="152400" cy="13335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29600" y="3457575"/>
            <a:ext cx="3200400" cy="8382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43900" y="3819525"/>
            <a:ext cx="114300" cy="13335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9600" y="4600575"/>
            <a:ext cx="10972800" cy="4953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23900" y="4714875"/>
            <a:ext cx="171450" cy="26670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09600" y="6534150"/>
            <a:ext cx="171450" cy="13335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Characters &amp; Casting</a:t>
            </a:r>
            <a:endParaRPr lang="en-US" sz="3600" dirty="0"/>
          </a:p>
        </p:txBody>
      </p:sp>
      <p:sp>
        <p:nvSpPr>
          <p:cNvPr id="29" name="Text 1"/>
          <p:cNvSpPr/>
          <p:nvPr/>
        </p:nvSpPr>
        <p:spPr>
          <a:xfrm>
            <a:off x="962025" y="1476375"/>
            <a:ext cx="1390174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Father</a:t>
            </a:r>
            <a:endParaRPr lang="en-US" sz="1500" dirty="0"/>
          </a:p>
        </p:txBody>
      </p:sp>
      <p:sp>
        <p:nvSpPr>
          <p:cNvPr id="30" name="Text 2"/>
          <p:cNvSpPr/>
          <p:nvPr/>
        </p:nvSpPr>
        <p:spPr>
          <a:xfrm>
            <a:off x="1052066" y="18573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Background: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Once a loving patriarch, now hollowed by grief</a:t>
            </a:r>
            <a:endParaRPr lang="en-US" sz="1050" dirty="0"/>
          </a:p>
        </p:txBody>
      </p:sp>
      <p:sp>
        <p:nvSpPr>
          <p:cNvPr id="31" name="Text 3"/>
          <p:cNvSpPr/>
          <p:nvPr/>
        </p:nvSpPr>
        <p:spPr>
          <a:xfrm>
            <a:off x="1013966" y="23526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Motivation: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Love for daughters twisted into predatory obsession</a:t>
            </a:r>
            <a:endParaRPr lang="en-US" sz="1050" dirty="0"/>
          </a:p>
        </p:txBody>
      </p:sp>
      <p:sp>
        <p:nvSpPr>
          <p:cNvPr id="32" name="Text 4"/>
          <p:cNvSpPr/>
          <p:nvPr/>
        </p:nvSpPr>
        <p:spPr>
          <a:xfrm>
            <a:off x="1052066" y="28479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Dynamics: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Gradual descent, maintaining normalcy while committing monstrous actions</a:t>
            </a:r>
            <a:endParaRPr lang="en-US" sz="1050" dirty="0"/>
          </a:p>
        </p:txBody>
      </p:sp>
      <p:sp>
        <p:nvSpPr>
          <p:cNvPr id="33" name="Text 5"/>
          <p:cNvSpPr/>
          <p:nvPr/>
        </p:nvSpPr>
        <p:spPr>
          <a:xfrm>
            <a:off x="876300" y="3571875"/>
            <a:ext cx="2971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EF0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Casting:</a:t>
            </a:r>
            <a:endParaRPr lang="en-US" sz="1050" dirty="0"/>
          </a:p>
        </p:txBody>
      </p:sp>
      <p:sp>
        <p:nvSpPr>
          <p:cNvPr id="34" name="Text 6"/>
          <p:cNvSpPr/>
          <p:nvPr/>
        </p:nvSpPr>
        <p:spPr>
          <a:xfrm>
            <a:off x="1109216" y="3800475"/>
            <a:ext cx="2971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Ideal: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Jeffrey Wright (conveying intellect, sadness, and menace)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4695825" y="1476375"/>
            <a:ext cx="195578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Elder Daughter</a:t>
            </a:r>
            <a:endParaRPr lang="en-US" sz="1500" dirty="0"/>
          </a:p>
        </p:txBody>
      </p:sp>
      <p:sp>
        <p:nvSpPr>
          <p:cNvPr id="36" name="Text 8"/>
          <p:cNvSpPr/>
          <p:nvPr/>
        </p:nvSpPr>
        <p:spPr>
          <a:xfrm>
            <a:off x="4747766" y="18573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Background: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Sharp, observant, and protective</a:t>
            </a:r>
            <a:endParaRPr lang="en-US" sz="1050" dirty="0"/>
          </a:p>
        </p:txBody>
      </p:sp>
      <p:sp>
        <p:nvSpPr>
          <p:cNvPr id="37" name="Text 9"/>
          <p:cNvSpPr/>
          <p:nvPr/>
        </p:nvSpPr>
        <p:spPr>
          <a:xfrm>
            <a:off x="4747766" y="23526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Role: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Audience's anchor, growing suspicion drives the plot</a:t>
            </a:r>
            <a:endParaRPr lang="en-US" sz="1050" dirty="0"/>
          </a:p>
        </p:txBody>
      </p:sp>
      <p:sp>
        <p:nvSpPr>
          <p:cNvPr id="38" name="Text 10"/>
          <p:cNvSpPr/>
          <p:nvPr/>
        </p:nvSpPr>
        <p:spPr>
          <a:xfrm>
            <a:off x="4728716" y="28479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Dynamics: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Protective of younger sister, piecing together the horror</a:t>
            </a:r>
            <a:endParaRPr lang="en-US" sz="1050" dirty="0"/>
          </a:p>
        </p:txBody>
      </p:sp>
      <p:sp>
        <p:nvSpPr>
          <p:cNvPr id="39" name="Text 11"/>
          <p:cNvSpPr/>
          <p:nvPr/>
        </p:nvSpPr>
        <p:spPr>
          <a:xfrm>
            <a:off x="4610100" y="3571875"/>
            <a:ext cx="2971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EF0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Casting:</a:t>
            </a:r>
            <a:endParaRPr lang="en-US" sz="1050" dirty="0"/>
          </a:p>
        </p:txBody>
      </p:sp>
      <p:sp>
        <p:nvSpPr>
          <p:cNvPr id="40" name="Text 12"/>
          <p:cNvSpPr/>
          <p:nvPr/>
        </p:nvSpPr>
        <p:spPr>
          <a:xfrm>
            <a:off x="4843016" y="3800475"/>
            <a:ext cx="2971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Ideal: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Marsai Martin (intelligent, determined survivor)</a:t>
            </a:r>
            <a:endParaRPr lang="en-US" sz="1050" dirty="0"/>
          </a:p>
        </p:txBody>
      </p:sp>
      <p:sp>
        <p:nvSpPr>
          <p:cNvPr id="41" name="Text 13"/>
          <p:cNvSpPr/>
          <p:nvPr/>
        </p:nvSpPr>
        <p:spPr>
          <a:xfrm>
            <a:off x="8429625" y="1476375"/>
            <a:ext cx="234832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Younger Daughter</a:t>
            </a:r>
            <a:endParaRPr lang="en-US" sz="1500" dirty="0"/>
          </a:p>
        </p:txBody>
      </p:sp>
      <p:sp>
        <p:nvSpPr>
          <p:cNvPr id="42" name="Text 14"/>
          <p:cNvSpPr/>
          <p:nvPr/>
        </p:nvSpPr>
        <p:spPr>
          <a:xfrm>
            <a:off x="8481566" y="18573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Background: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More innocent and vulnerable</a:t>
            </a:r>
            <a:endParaRPr lang="en-US" sz="1050" dirty="0"/>
          </a:p>
        </p:txBody>
      </p:sp>
      <p:sp>
        <p:nvSpPr>
          <p:cNvPr id="43" name="Text 15"/>
          <p:cNvSpPr/>
          <p:nvPr/>
        </p:nvSpPr>
        <p:spPr>
          <a:xfrm>
            <a:off x="8462516" y="2352675"/>
            <a:ext cx="384048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Role: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Embodies the stakes of their survival</a:t>
            </a:r>
            <a:endParaRPr lang="en-US" sz="1050" dirty="0"/>
          </a:p>
        </p:txBody>
      </p:sp>
      <p:sp>
        <p:nvSpPr>
          <p:cNvPr id="44" name="Text 16"/>
          <p:cNvSpPr/>
          <p:nvPr/>
        </p:nvSpPr>
        <p:spPr>
          <a:xfrm>
            <a:off x="8500616" y="2657475"/>
            <a:ext cx="32004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Dynamics: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Childlike trust and dependence on older sister</a:t>
            </a:r>
            <a:endParaRPr lang="en-US" sz="1050" dirty="0"/>
          </a:p>
        </p:txBody>
      </p:sp>
      <p:sp>
        <p:nvSpPr>
          <p:cNvPr id="45" name="Text 17"/>
          <p:cNvSpPr/>
          <p:nvPr/>
        </p:nvSpPr>
        <p:spPr>
          <a:xfrm>
            <a:off x="8343900" y="3571875"/>
            <a:ext cx="2971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EF0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Casting:</a:t>
            </a:r>
            <a:endParaRPr lang="en-US" sz="1050" dirty="0"/>
          </a:p>
        </p:txBody>
      </p:sp>
      <p:sp>
        <p:nvSpPr>
          <p:cNvPr id="46" name="Text 18"/>
          <p:cNvSpPr/>
          <p:nvPr/>
        </p:nvSpPr>
        <p:spPr>
          <a:xfrm>
            <a:off x="8576816" y="3800475"/>
            <a:ext cx="2971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Ideal: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Naya Desir-Johnson (innocent, vulnerable)</a:t>
            </a:r>
            <a:endParaRPr lang="en-US" sz="1050" dirty="0"/>
          </a:p>
        </p:txBody>
      </p:sp>
      <p:sp>
        <p:nvSpPr>
          <p:cNvPr id="47" name="Text 19"/>
          <p:cNvSpPr/>
          <p:nvPr/>
        </p:nvSpPr>
        <p:spPr>
          <a:xfrm>
            <a:off x="971550" y="4752975"/>
            <a:ext cx="9122926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EF3C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Cultural Context:</a:t>
            </a:r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FEF3C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All-African American cast to add layers of cultural depth and authenticity to the family's story.</a:t>
            </a:r>
            <a:endParaRPr lang="en-US" sz="1050" dirty="0"/>
          </a:p>
        </p:txBody>
      </p:sp>
      <p:sp>
        <p:nvSpPr>
          <p:cNvPr id="48" name="Text 20"/>
          <p:cNvSpPr/>
          <p:nvPr/>
        </p:nvSpPr>
        <p:spPr>
          <a:xfrm>
            <a:off x="857250" y="6515100"/>
            <a:ext cx="489739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Character-driven storytelling with diverse representation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162175"/>
            <a:ext cx="5334000" cy="2638425"/>
          </a:xfrm>
          <a:prstGeom prst="rect">
            <a:avLst/>
          </a:prstGeom>
        </p:spPr>
      </p:pic>
      <p:pic>
        <p:nvPicPr>
          <p:cNvPr id="5" name="Image 3" descr="https://picture-search.skywork.ai/aippt/image/sheet/8f2652c76fa16af2f684d34c4850f74d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2871788"/>
            <a:ext cx="1219200" cy="12192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3533775"/>
            <a:ext cx="1348532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4532" y="3533775"/>
            <a:ext cx="1383060" cy="2286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2162175"/>
            <a:ext cx="5334000" cy="2638425"/>
          </a:xfrm>
          <a:prstGeom prst="rect">
            <a:avLst/>
          </a:prstGeom>
        </p:spPr>
      </p:pic>
      <p:pic>
        <p:nvPicPr>
          <p:cNvPr id="9" name="Image 7" descr="https://picture-search.skywork.ai/aippt/image/sheet/2eb67c43f5122a338923053966d8ad8d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2871788"/>
            <a:ext cx="1219200" cy="12192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8600" y="3533775"/>
            <a:ext cx="1162794" cy="2286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7594" y="3533775"/>
            <a:ext cx="1237506" cy="2286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105400"/>
            <a:ext cx="10972800" cy="11049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5753100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8701" y="5753100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75550" y="57531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6534150"/>
            <a:ext cx="133350" cy="1333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Creative Vision</a:t>
            </a:r>
            <a:endParaRPr lang="en-US" sz="3600" dirty="0"/>
          </a:p>
        </p:txBody>
      </p:sp>
      <p:sp>
        <p:nvSpPr>
          <p:cNvPr id="18" name="Text 1"/>
          <p:cNvSpPr/>
          <p:nvPr/>
        </p:nvSpPr>
        <p:spPr>
          <a:xfrm>
            <a:off x="609600" y="1400175"/>
            <a:ext cx="109728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"Bon Appetit" requires a director who can balance psychological horror with profound family drama and incisive social commentary.</a:t>
            </a:r>
            <a:endParaRPr lang="en-US" sz="1350" dirty="0"/>
          </a:p>
        </p:txBody>
      </p:sp>
      <p:sp>
        <p:nvSpPr>
          <p:cNvPr id="19" name="Text 2"/>
          <p:cNvSpPr/>
          <p:nvPr/>
        </p:nvSpPr>
        <p:spPr>
          <a:xfrm>
            <a:off x="2209800" y="2352675"/>
            <a:ext cx="3543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Jordan Peele</a:t>
            </a:r>
            <a:endParaRPr lang="en-US" sz="1800" dirty="0"/>
          </a:p>
        </p:txBody>
      </p:sp>
      <p:sp>
        <p:nvSpPr>
          <p:cNvPr id="20" name="Text 3"/>
          <p:cNvSpPr/>
          <p:nvPr/>
        </p:nvSpPr>
        <p:spPr>
          <a:xfrm>
            <a:off x="2209800" y="2733675"/>
            <a:ext cx="35433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Known for "Get Out" and "Us," Peele crafts narratives that use horror to explore societal anxieties.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2324100" y="3533775"/>
            <a:ext cx="161823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Social Commentary</a:t>
            </a:r>
            <a:endParaRPr lang="en-US" sz="900" dirty="0"/>
          </a:p>
        </p:txBody>
      </p:sp>
      <p:sp>
        <p:nvSpPr>
          <p:cNvPr id="22" name="Text 5"/>
          <p:cNvSpPr/>
          <p:nvPr/>
        </p:nvSpPr>
        <p:spPr>
          <a:xfrm>
            <a:off x="3748832" y="3533775"/>
            <a:ext cx="16596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Psychological Depth</a:t>
            </a:r>
            <a:endParaRPr lang="en-US" sz="900" dirty="0"/>
          </a:p>
        </p:txBody>
      </p:sp>
      <p:sp>
        <p:nvSpPr>
          <p:cNvPr id="23" name="Text 6"/>
          <p:cNvSpPr/>
          <p:nvPr/>
        </p:nvSpPr>
        <p:spPr>
          <a:xfrm>
            <a:off x="7848600" y="2352675"/>
            <a:ext cx="3543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Ryan Coogler</a:t>
            </a:r>
            <a:endParaRPr lang="en-US" sz="1800" dirty="0"/>
          </a:p>
        </p:txBody>
      </p:sp>
      <p:sp>
        <p:nvSpPr>
          <p:cNvPr id="24" name="Text 7"/>
          <p:cNvSpPr/>
          <p:nvPr/>
        </p:nvSpPr>
        <p:spPr>
          <a:xfrm>
            <a:off x="7848600" y="2733675"/>
            <a:ext cx="35433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Director of "Fruitvale Station" and "Black Panther," with a talent for character-driven storytelling and cultural resonance.</a:t>
            </a:r>
            <a:endParaRPr lang="en-US" sz="1200" dirty="0"/>
          </a:p>
        </p:txBody>
      </p:sp>
      <p:sp>
        <p:nvSpPr>
          <p:cNvPr id="25" name="Text 8"/>
          <p:cNvSpPr/>
          <p:nvPr/>
        </p:nvSpPr>
        <p:spPr>
          <a:xfrm>
            <a:off x="7962900" y="3533775"/>
            <a:ext cx="139535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Cultural Context</a:t>
            </a:r>
            <a:endParaRPr lang="en-US" sz="900" dirty="0"/>
          </a:p>
        </p:txBody>
      </p:sp>
      <p:sp>
        <p:nvSpPr>
          <p:cNvPr id="26" name="Text 9"/>
          <p:cNvSpPr/>
          <p:nvPr/>
        </p:nvSpPr>
        <p:spPr>
          <a:xfrm>
            <a:off x="9201894" y="3533775"/>
            <a:ext cx="14850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Emotional Weight</a:t>
            </a:r>
            <a:endParaRPr lang="en-US" sz="900" dirty="0"/>
          </a:p>
        </p:txBody>
      </p:sp>
      <p:sp>
        <p:nvSpPr>
          <p:cNvPr id="27" name="Text 10"/>
          <p:cNvSpPr/>
          <p:nvPr/>
        </p:nvSpPr>
        <p:spPr>
          <a:xfrm>
            <a:off x="762000" y="5257800"/>
            <a:ext cx="10668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Core Expertise</a:t>
            </a:r>
            <a:endParaRPr lang="en-US" sz="1500" dirty="0"/>
          </a:p>
        </p:txBody>
      </p:sp>
      <p:sp>
        <p:nvSpPr>
          <p:cNvPr id="28" name="Text 11"/>
          <p:cNvSpPr/>
          <p:nvPr/>
        </p:nvSpPr>
        <p:spPr>
          <a:xfrm>
            <a:off x="1066800" y="5715000"/>
            <a:ext cx="35511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Balancing tone and thematic elements</a:t>
            </a:r>
            <a:endParaRPr lang="en-US" sz="1200" dirty="0"/>
          </a:p>
        </p:txBody>
      </p:sp>
      <p:sp>
        <p:nvSpPr>
          <p:cNvPr id="29" name="Text 12"/>
          <p:cNvSpPr/>
          <p:nvPr/>
        </p:nvSpPr>
        <p:spPr>
          <a:xfrm>
            <a:off x="4673501" y="5600700"/>
            <a:ext cx="31496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Psychological transformation of characters</a:t>
            </a:r>
            <a:endParaRPr lang="en-US" sz="1200" dirty="0"/>
          </a:p>
        </p:txBody>
      </p:sp>
      <p:sp>
        <p:nvSpPr>
          <p:cNvPr id="30" name="Text 13"/>
          <p:cNvSpPr/>
          <p:nvPr/>
        </p:nvSpPr>
        <p:spPr>
          <a:xfrm>
            <a:off x="8242250" y="5715000"/>
            <a:ext cx="332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Sharp social critiques through genre</a:t>
            </a:r>
            <a:endParaRPr lang="en-US" sz="1200" dirty="0"/>
          </a:p>
        </p:txBody>
      </p:sp>
      <p:sp>
        <p:nvSpPr>
          <p:cNvPr id="31" name="Text 14"/>
          <p:cNvSpPr/>
          <p:nvPr/>
        </p:nvSpPr>
        <p:spPr>
          <a:xfrm>
            <a:off x="819150" y="6515100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1532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76375"/>
            <a:ext cx="5257800" cy="22098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1666875"/>
            <a:ext cx="228600" cy="3048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00" y="2695575"/>
            <a:ext cx="152400" cy="1524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100" y="3000375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100" y="3305175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676775"/>
            <a:ext cx="5257800" cy="18288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867275"/>
            <a:ext cx="142875" cy="3048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6153150"/>
            <a:ext cx="133350" cy="1333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1476375"/>
            <a:ext cx="5257800" cy="24003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5100" y="1666875"/>
            <a:ext cx="285750" cy="3048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6100" y="2124075"/>
            <a:ext cx="133350" cy="152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96100" y="2695575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96100" y="3267075"/>
            <a:ext cx="152400" cy="152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4029075"/>
            <a:ext cx="5257800" cy="24765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15100" y="4219575"/>
            <a:ext cx="257175" cy="3048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84566" y="4676775"/>
            <a:ext cx="609600" cy="6096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75066" y="4829175"/>
            <a:ext cx="228600" cy="3048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922966" y="4676775"/>
            <a:ext cx="609600" cy="6096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84891" y="4829175"/>
            <a:ext cx="285750" cy="3048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9600" y="6829425"/>
            <a:ext cx="133350" cy="13335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9600" y="457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Production Strategy</a:t>
            </a:r>
            <a:endParaRPr lang="en-US" sz="3600" dirty="0"/>
          </a:p>
        </p:txBody>
      </p:sp>
      <p:sp>
        <p:nvSpPr>
          <p:cNvPr id="25" name="Text 1"/>
          <p:cNvSpPr/>
          <p:nvPr/>
        </p:nvSpPr>
        <p:spPr>
          <a:xfrm>
            <a:off x="1143000" y="1666875"/>
            <a:ext cx="259264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Proof of Concept</a:t>
            </a:r>
            <a:endParaRPr lang="en-US" sz="1800" dirty="0"/>
          </a:p>
        </p:txBody>
      </p:sp>
      <p:sp>
        <p:nvSpPr>
          <p:cNvPr id="26" name="Text 2"/>
          <p:cNvSpPr/>
          <p:nvPr/>
        </p:nvSpPr>
        <p:spPr>
          <a:xfrm>
            <a:off x="1181100" y="2085975"/>
            <a:ext cx="449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One-day shoot to produce a compelling short film that demonstrates:</a:t>
            </a:r>
            <a:endParaRPr lang="en-US" sz="1200" dirty="0"/>
          </a:p>
        </p:txBody>
      </p:sp>
      <p:sp>
        <p:nvSpPr>
          <p:cNvPr id="27" name="Text 3"/>
          <p:cNvSpPr/>
          <p:nvPr/>
        </p:nvSpPr>
        <p:spPr>
          <a:xfrm>
            <a:off x="1409700" y="2657475"/>
            <a:ext cx="434018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Unique tone and psychological horror elements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1409700" y="2962275"/>
            <a:ext cx="3631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 style and aesthetic of the project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1409700" y="3267075"/>
            <a:ext cx="40722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Viability as a feature film or television series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1057275" y="4867275"/>
            <a:ext cx="11144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Budget</a:t>
            </a:r>
            <a:endParaRPr lang="en-US" sz="1800" dirty="0"/>
          </a:p>
        </p:txBody>
      </p:sp>
      <p:sp>
        <p:nvSpPr>
          <p:cNvPr id="31" name="Text 7"/>
          <p:cNvSpPr/>
          <p:nvPr/>
        </p:nvSpPr>
        <p:spPr>
          <a:xfrm>
            <a:off x="1941374" y="5286375"/>
            <a:ext cx="2594253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$10,000+</a:t>
            </a:r>
            <a:endParaRPr lang="en-US" sz="2700" dirty="0"/>
          </a:p>
        </p:txBody>
      </p:sp>
      <p:sp>
        <p:nvSpPr>
          <p:cNvPr id="32" name="Text 8"/>
          <p:cNvSpPr/>
          <p:nvPr/>
        </p:nvSpPr>
        <p:spPr>
          <a:xfrm>
            <a:off x="1941374" y="5743575"/>
            <a:ext cx="259425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Minimum production budget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1009650" y="6124575"/>
            <a:ext cx="585216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Allocated to ensure high production value and creative potential</a:t>
            </a:r>
            <a:endParaRPr lang="en-US" sz="1050" dirty="0"/>
          </a:p>
        </p:txBody>
      </p:sp>
      <p:sp>
        <p:nvSpPr>
          <p:cNvPr id="34" name="Text 10"/>
          <p:cNvSpPr/>
          <p:nvPr/>
        </p:nvSpPr>
        <p:spPr>
          <a:xfrm>
            <a:off x="6915150" y="1666875"/>
            <a:ext cx="3255407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Production Approach</a:t>
            </a:r>
            <a:endParaRPr lang="en-US" sz="1800" dirty="0"/>
          </a:p>
        </p:txBody>
      </p:sp>
      <p:sp>
        <p:nvSpPr>
          <p:cNvPr id="35" name="Text 11"/>
          <p:cNvSpPr/>
          <p:nvPr/>
        </p:nvSpPr>
        <p:spPr>
          <a:xfrm>
            <a:off x="7105650" y="2085975"/>
            <a:ext cx="42862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One-day shoot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focused production to maximize efficiency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7162800" y="2657475"/>
            <a:ext cx="4229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Dedicated cast and crew selected for their expertise in psychological drama</a:t>
            </a:r>
            <a:endParaRPr lang="en-US" sz="1200" dirty="0"/>
          </a:p>
        </p:txBody>
      </p:sp>
      <p:sp>
        <p:nvSpPr>
          <p:cNvPr id="37" name="Text 13"/>
          <p:cNvSpPr/>
          <p:nvPr/>
        </p:nvSpPr>
        <p:spPr>
          <a:xfrm>
            <a:off x="7124700" y="3228975"/>
            <a:ext cx="426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Efficient planning to ensure optimal creative output within constraints</a:t>
            </a:r>
            <a:endParaRPr lang="en-US" sz="1200" dirty="0"/>
          </a:p>
        </p:txBody>
      </p:sp>
      <p:sp>
        <p:nvSpPr>
          <p:cNvPr id="38" name="Text 14"/>
          <p:cNvSpPr/>
          <p:nvPr/>
        </p:nvSpPr>
        <p:spPr>
          <a:xfrm>
            <a:off x="6886575" y="4219575"/>
            <a:ext cx="231796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Festival Circuit</a:t>
            </a:r>
            <a:endParaRPr lang="en-US" sz="1800" dirty="0"/>
          </a:p>
        </p:txBody>
      </p:sp>
      <p:sp>
        <p:nvSpPr>
          <p:cNvPr id="39" name="Text 15"/>
          <p:cNvSpPr/>
          <p:nvPr/>
        </p:nvSpPr>
        <p:spPr>
          <a:xfrm>
            <a:off x="7284839" y="5362575"/>
            <a:ext cx="10090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Sundance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7284839" y="5591175"/>
            <a:ext cx="100905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January</a:t>
            </a:r>
            <a:endParaRPr lang="en-US" sz="1050" dirty="0"/>
          </a:p>
        </p:txBody>
      </p:sp>
      <p:sp>
        <p:nvSpPr>
          <p:cNvPr id="41" name="Text 17"/>
          <p:cNvSpPr/>
          <p:nvPr/>
        </p:nvSpPr>
        <p:spPr>
          <a:xfrm>
            <a:off x="9855577" y="5362575"/>
            <a:ext cx="74437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Tribeca</a:t>
            </a:r>
            <a:endParaRPr lang="en-US" sz="1200" dirty="0"/>
          </a:p>
        </p:txBody>
      </p:sp>
      <p:sp>
        <p:nvSpPr>
          <p:cNvPr id="42" name="Text 18"/>
          <p:cNvSpPr/>
          <p:nvPr/>
        </p:nvSpPr>
        <p:spPr>
          <a:xfrm>
            <a:off x="9855577" y="5591175"/>
            <a:ext cx="744379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April</a:t>
            </a:r>
            <a:endParaRPr lang="en-US" sz="1050" dirty="0"/>
          </a:p>
        </p:txBody>
      </p:sp>
      <p:sp>
        <p:nvSpPr>
          <p:cNvPr id="43" name="Text 19"/>
          <p:cNvSpPr/>
          <p:nvPr/>
        </p:nvSpPr>
        <p:spPr>
          <a:xfrm>
            <a:off x="6515100" y="5934075"/>
            <a:ext cx="4876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submission to prestigious film festivals to generate critical acclaim and industry attention</a:t>
            </a:r>
            <a:endParaRPr lang="en-US" sz="1050" dirty="0"/>
          </a:p>
        </p:txBody>
      </p:sp>
      <p:sp>
        <p:nvSpPr>
          <p:cNvPr id="44" name="Text 20"/>
          <p:cNvSpPr/>
          <p:nvPr/>
        </p:nvSpPr>
        <p:spPr>
          <a:xfrm>
            <a:off x="819150" y="6810375"/>
            <a:ext cx="320075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Psychological Horror | Family Drama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717232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914400" cy="2857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76375"/>
            <a:ext cx="10972800" cy="25908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543175"/>
            <a:ext cx="571500" cy="571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50" y="2676525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267075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3400425"/>
            <a:ext cx="285750" cy="3048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2162175"/>
            <a:ext cx="5257800" cy="1676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2581275"/>
            <a:ext cx="17145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8400" y="2924175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3267075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295775"/>
            <a:ext cx="10972800" cy="22098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" y="4981575"/>
            <a:ext cx="3403550" cy="1295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8926" y="5133975"/>
            <a:ext cx="361950" cy="3429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94150" y="4981575"/>
            <a:ext cx="3403550" cy="1295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14876" y="5133975"/>
            <a:ext cx="361950" cy="3429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50101" y="4981575"/>
            <a:ext cx="3403699" cy="12954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09075" y="5133975"/>
            <a:ext cx="285750" cy="3429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6848475"/>
            <a:ext cx="133350" cy="13335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09600" y="457200"/>
            <a:ext cx="1316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Festival Circuit &amp; Distribution</a:t>
            </a:r>
            <a:endParaRPr lang="en-US" sz="3600" dirty="0"/>
          </a:p>
        </p:txBody>
      </p:sp>
      <p:sp>
        <p:nvSpPr>
          <p:cNvPr id="22" name="Text 1"/>
          <p:cNvSpPr/>
          <p:nvPr/>
        </p:nvSpPr>
        <p:spPr>
          <a:xfrm>
            <a:off x="952500" y="1704975"/>
            <a:ext cx="264568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Festival Strategy</a:t>
            </a:r>
            <a:endParaRPr lang="en-US" sz="1800" dirty="0"/>
          </a:p>
        </p:txBody>
      </p:sp>
      <p:sp>
        <p:nvSpPr>
          <p:cNvPr id="23" name="Text 2"/>
          <p:cNvSpPr/>
          <p:nvPr/>
        </p:nvSpPr>
        <p:spPr>
          <a:xfrm>
            <a:off x="838200" y="2162175"/>
            <a:ext cx="5105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Target Festivals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1562100" y="2581275"/>
            <a:ext cx="268104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Sundance Film Festival</a:t>
            </a:r>
            <a:endParaRPr lang="en-US" sz="1350" dirty="0"/>
          </a:p>
        </p:txBody>
      </p:sp>
      <p:sp>
        <p:nvSpPr>
          <p:cNvPr id="25" name="Text 4"/>
          <p:cNvSpPr/>
          <p:nvPr/>
        </p:nvSpPr>
        <p:spPr>
          <a:xfrm>
            <a:off x="1562100" y="2847975"/>
            <a:ext cx="268104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January, Park City, UT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1562100" y="3305175"/>
            <a:ext cx="238315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Tribeca Film Festival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1562100" y="3571875"/>
            <a:ext cx="238315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April, New York, NY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6248400" y="2162175"/>
            <a:ext cx="5105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FDE68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Goals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534150" y="2543175"/>
            <a:ext cx="461557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Garner critical acclaim from industry professionals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553200" y="2886075"/>
            <a:ext cx="459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Attract attention from film buyers and distributors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515100" y="3228975"/>
            <a:ext cx="54015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Position "Bon Appetit" within the independent horror genre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952500" y="4524375"/>
            <a:ext cx="341346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E5E7E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Distribution Approach</a:t>
            </a:r>
            <a:endParaRPr lang="en-US" sz="1800" dirty="0"/>
          </a:p>
        </p:txBody>
      </p:sp>
      <p:sp>
        <p:nvSpPr>
          <p:cNvPr id="33" name="Text 12"/>
          <p:cNvSpPr/>
          <p:nvPr/>
        </p:nvSpPr>
        <p:spPr>
          <a:xfrm>
            <a:off x="680725" y="5591175"/>
            <a:ext cx="3718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Theatrical Release</a:t>
            </a:r>
            <a:endParaRPr lang="en-US" sz="1350" dirty="0"/>
          </a:p>
        </p:txBody>
      </p:sp>
      <p:sp>
        <p:nvSpPr>
          <p:cNvPr id="34" name="Text 13"/>
          <p:cNvSpPr/>
          <p:nvPr/>
        </p:nvSpPr>
        <p:spPr>
          <a:xfrm>
            <a:off x="680725" y="5934075"/>
            <a:ext cx="371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Limited theatrical run in select cities</a:t>
            </a:r>
            <a:endParaRPr lang="en-US" sz="1050" dirty="0"/>
          </a:p>
        </p:txBody>
      </p:sp>
      <p:sp>
        <p:nvSpPr>
          <p:cNvPr id="35" name="Text 14"/>
          <p:cNvSpPr/>
          <p:nvPr/>
        </p:nvSpPr>
        <p:spPr>
          <a:xfrm>
            <a:off x="4236675" y="5591175"/>
            <a:ext cx="3718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Digital Streaming</a:t>
            </a:r>
            <a:endParaRPr lang="en-US" sz="1350" dirty="0"/>
          </a:p>
        </p:txBody>
      </p:sp>
      <p:sp>
        <p:nvSpPr>
          <p:cNvPr id="36" name="Text 15"/>
          <p:cNvSpPr/>
          <p:nvPr/>
        </p:nvSpPr>
        <p:spPr>
          <a:xfrm>
            <a:off x="4236675" y="5934075"/>
            <a:ext cx="371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VOD platforms for wider audience</a:t>
            </a:r>
            <a:endParaRPr lang="en-US" sz="1050" dirty="0"/>
          </a:p>
        </p:txBody>
      </p:sp>
      <p:sp>
        <p:nvSpPr>
          <p:cNvPr id="37" name="Text 16"/>
          <p:cNvSpPr/>
          <p:nvPr/>
        </p:nvSpPr>
        <p:spPr>
          <a:xfrm>
            <a:off x="7792611" y="5591175"/>
            <a:ext cx="371867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International Festivals</a:t>
            </a:r>
            <a:endParaRPr lang="en-US" sz="1350" dirty="0"/>
          </a:p>
        </p:txBody>
      </p:sp>
      <p:sp>
        <p:nvSpPr>
          <p:cNvPr id="38" name="Text 17"/>
          <p:cNvSpPr/>
          <p:nvPr/>
        </p:nvSpPr>
        <p:spPr>
          <a:xfrm>
            <a:off x="7792611" y="5934075"/>
            <a:ext cx="3718679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Expand to global film circuits</a:t>
            </a:r>
            <a:endParaRPr lang="en-US" sz="1050" dirty="0"/>
          </a:p>
        </p:txBody>
      </p:sp>
      <p:sp>
        <p:nvSpPr>
          <p:cNvPr id="39" name="Text 18"/>
          <p:cNvSpPr/>
          <p:nvPr/>
        </p:nvSpPr>
        <p:spPr>
          <a:xfrm>
            <a:off x="819150" y="6829425"/>
            <a:ext cx="2401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Strategic Distribution Plan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2025-10-16T10:37:39Z</dcterms:created>
  <dcterms:modified xsi:type="dcterms:W3CDTF">2025-10-16T10:37:39Z</dcterms:modified>
</cp:coreProperties>
</file>